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75" r:id="rId4"/>
    <p:sldId id="274" r:id="rId5"/>
    <p:sldId id="294" r:id="rId6"/>
    <p:sldId id="295" r:id="rId7"/>
    <p:sldId id="296" r:id="rId8"/>
    <p:sldId id="300" r:id="rId9"/>
    <p:sldId id="266" r:id="rId10"/>
    <p:sldId id="258" r:id="rId11"/>
    <p:sldId id="268" r:id="rId12"/>
    <p:sldId id="298" r:id="rId13"/>
    <p:sldId id="297" r:id="rId14"/>
    <p:sldId id="260" r:id="rId15"/>
    <p:sldId id="261" r:id="rId16"/>
    <p:sldId id="270" r:id="rId17"/>
    <p:sldId id="256" r:id="rId18"/>
    <p:sldId id="272" r:id="rId19"/>
    <p:sldId id="273" r:id="rId20"/>
    <p:sldId id="301" r:id="rId21"/>
    <p:sldId id="269" r:id="rId22"/>
    <p:sldId id="293" r:id="rId23"/>
    <p:sldId id="283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CA549-88D4-4975-B2BA-46491AD1CF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8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0A7AF-3B2F-48D7-9D12-53EE96DC8A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FE42E-3734-4541-8AD2-8652BD90A23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6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C80AD-DDF2-4E56-B43C-6E538EAEEB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0FB2F-2E21-4F1B-AAAC-3F71550D12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2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24C4D-BC6D-4F71-B27A-71A00DAD54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1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7DD83-FB2D-4357-A06B-1F7E3B1617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6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19E5-2A28-4963-8281-128AD474FD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F9E-F073-41B3-8A33-88132F0425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4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DE009-4A46-4CCE-95C4-40BCA0C30B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D1FD-475E-4000-AB77-07E81EFAE6C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8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9BF45C-74E1-4554-AB35-6445A33717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4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924D0D-99E2-4416-9512-923E48AC98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3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7FEC79-733E-46CC-AD99-F7FCB60456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3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797F3E-A7CA-4371-AE85-B8E72C4D907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41BF3C-BB8D-43E4-A6BF-140CEE4DEB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CABC7-D4CC-49EF-AAFE-55FF116D750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648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sz="3600" dirty="0" smtClean="0">
                <a:solidFill>
                  <a:schemeClr val="accent3"/>
                </a:solidFill>
              </a:rPr>
              <a:t>СЕМЕЙНАЯ ЭКОНОМИКА</a:t>
            </a:r>
            <a:br>
              <a:rPr lang="ru-RU" sz="3600" dirty="0" smtClean="0">
                <a:solidFill>
                  <a:schemeClr val="accent3"/>
                </a:solidFill>
              </a:rPr>
            </a:br>
            <a:endParaRPr lang="ru-RU" sz="3600" i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52736"/>
            <a:ext cx="864096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24513" cy="50405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1700808"/>
            <a:ext cx="7068528" cy="408680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19442"/>
              </p:ext>
            </p:extLst>
          </p:nvPr>
        </p:nvGraphicFramePr>
        <p:xfrm>
          <a:off x="197099" y="116632"/>
          <a:ext cx="8964488" cy="982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305524"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  Сидоровых: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Семья Медведевых:</a:t>
                      </a:r>
                      <a:endParaRPr lang="ru-RU" dirty="0"/>
                    </a:p>
                  </a:txBody>
                  <a:tcPr/>
                </a:tc>
              </a:tr>
              <a:tr h="32346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Муж Алексей, 32 года, врач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      (35 000 р. в мес.)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 Жена Мария, 31 год, учитель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(30 000р.  в мес.)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 Сын  Петр , 4 года</a:t>
                      </a:r>
                    </a:p>
                    <a:p>
                      <a:pPr marL="342900" indent="-342900">
                        <a:buFontTx/>
                        <a:buAutoNum type="arabicPeriod" startAt="4"/>
                      </a:pPr>
                      <a:r>
                        <a:rPr lang="ru-RU" dirty="0" smtClean="0"/>
                        <a:t>Бабушка -  пенсионерка, 59 л.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     (17 000р.  в мес.)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Доход с дачного участка  -  4 000 р. в мес.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Муж  Дмитрий, 46 лет, предприниматель (90 000 р. в мес.)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 Жена Анна, 42 года, домохозяйка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Дочь Катя, 19 лет , подрабатывает у отца (8 000 р.  в мес.) + стипендия 2500р. в мес.</a:t>
                      </a:r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Доход  семьи -86 000 в месяц. Сбережения- 10 000 в  месяц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Доход семьи- 100500  в мес.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Сбережения- 30 000 в мес.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7054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 семьи Сидоровых сократился до 60 тыс. в мес. Какие изменения в статье «расходы» произошли по закону </a:t>
                      </a:r>
                      <a:r>
                        <a:rPr lang="ru-RU" dirty="0" err="1" smtClean="0"/>
                        <a:t>Энгеля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 семьи Медведевых увеличился до 120 тыс. в мес. Какие изменения в  статье «расходы» произошли по закону </a:t>
                      </a:r>
                      <a:r>
                        <a:rPr lang="ru-RU" dirty="0" err="1" smtClean="0"/>
                        <a:t>Энгеля</a:t>
                      </a:r>
                      <a:r>
                        <a:rPr lang="ru-RU" dirty="0" smtClean="0"/>
                        <a:t>? </a:t>
                      </a:r>
                      <a:endParaRPr lang="ru-RU" dirty="0"/>
                    </a:p>
                  </a:txBody>
                  <a:tcPr/>
                </a:tc>
              </a:tr>
              <a:tr h="1909528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6200" y="838200"/>
            <a:ext cx="5068888" cy="457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ЗАКОН ЭНГЕЛЯ:</a:t>
            </a:r>
            <a:endParaRPr lang="ru-RU" altLang="ru-RU" sz="240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С ростом доходов семей удельный вес расходов на питание снижается, доля расходов на одежду, жилище и коммунальные услуги меняется мало, а доля расходов на удовлетворение культурных и иных нематериальных нужд заметно возрастает.</a:t>
            </a:r>
          </a:p>
        </p:txBody>
      </p:sp>
      <p:pic>
        <p:nvPicPr>
          <p:cNvPr id="28675" name="Picture 3" descr="ernst-engel-1-siz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414713" cy="4419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1" cy="378623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Вопросы</a:t>
            </a: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:</a:t>
            </a:r>
            <a:b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1.</a:t>
            </a: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Переменный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или фиксированный доход у семьи? Почему?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2. Семья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склонна к потреблению или к сбережению? Почему? 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3. Что  такое смешанный доход?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4. Какая семья с переменными или с фиксированными доходами страдает от инфляции больше? Почему?</a:t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3356992"/>
            <a:ext cx="6637467" cy="2430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3300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Среднемировые показатели: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7704972" cy="46085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6600" dirty="0" smtClean="0"/>
              <a:t>MPS</a:t>
            </a:r>
            <a:r>
              <a:rPr lang="ru-RU" sz="6600" dirty="0" smtClean="0"/>
              <a:t>+</a:t>
            </a:r>
            <a:r>
              <a:rPr lang="en-US" sz="6600" dirty="0" smtClean="0"/>
              <a:t> MPC</a:t>
            </a:r>
            <a:r>
              <a:rPr lang="ru-RU" sz="6600" dirty="0" smtClean="0"/>
              <a:t>=1</a:t>
            </a:r>
          </a:p>
          <a:p>
            <a:pPr marL="68580" indent="0">
              <a:buNone/>
            </a:pPr>
            <a:r>
              <a:rPr lang="ru-RU" sz="3200" dirty="0" smtClean="0"/>
              <a:t>0,25коп.+0,75коп. = 1,0 рубль</a:t>
            </a:r>
          </a:p>
          <a:p>
            <a:pPr marL="68580" indent="0">
              <a:buNone/>
            </a:pPr>
            <a:r>
              <a:rPr lang="ru-RU" sz="3200" dirty="0" smtClean="0"/>
              <a:t>Или</a:t>
            </a:r>
          </a:p>
          <a:p>
            <a:pPr marL="68580" indent="0">
              <a:buNone/>
            </a:pPr>
            <a:r>
              <a:rPr lang="ru-RU" sz="3200" dirty="0" smtClean="0"/>
              <a:t>25%+75%= 100%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2420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семей: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MPS (предельная склонность к сбережению)+ MPC (предельная склонность к потреблению)=1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1).  0,30коп</a:t>
            </a:r>
            <a:r>
              <a:rPr lang="ru-RU" dirty="0"/>
              <a:t>.+</a:t>
            </a:r>
            <a:r>
              <a:rPr lang="ru-RU" dirty="0" smtClean="0"/>
              <a:t>0,70коп</a:t>
            </a:r>
            <a:r>
              <a:rPr lang="ru-RU" dirty="0"/>
              <a:t>. = 1,0 </a:t>
            </a:r>
            <a:r>
              <a:rPr lang="ru-RU" dirty="0" smtClean="0"/>
              <a:t>рубль-</a:t>
            </a:r>
          </a:p>
          <a:p>
            <a:pPr marL="68580" indent="0">
              <a:buNone/>
            </a:pPr>
            <a:r>
              <a:rPr lang="ru-RU" dirty="0" smtClean="0"/>
              <a:t>семья склонна к сбережению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2). 0,15коп</a:t>
            </a:r>
            <a:r>
              <a:rPr lang="ru-RU" dirty="0"/>
              <a:t>.+</a:t>
            </a:r>
            <a:r>
              <a:rPr lang="ru-RU" dirty="0" smtClean="0"/>
              <a:t>0,85коп</a:t>
            </a:r>
            <a:r>
              <a:rPr lang="ru-RU" dirty="0"/>
              <a:t>. = 1,0 рубль-</a:t>
            </a:r>
          </a:p>
          <a:p>
            <a:pPr marL="68580" indent="0">
              <a:buNone/>
            </a:pPr>
            <a:r>
              <a:rPr lang="ru-RU" dirty="0"/>
              <a:t>семья склонна к </a:t>
            </a:r>
            <a:r>
              <a:rPr lang="ru-RU" dirty="0" smtClean="0"/>
              <a:t>потреблению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974170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71400"/>
            <a:ext cx="3412692" cy="25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расходов семей  в развитых странах мира: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8" y="2060848"/>
            <a:ext cx="7272808" cy="44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8052"/>
            <a:ext cx="7200800" cy="7566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расходов в развитых и развивающихся странах (1 день):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64096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55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85" y="188640"/>
            <a:ext cx="9322626" cy="7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3"/>
            <a:ext cx="6637468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ВОПРОСЫ: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12776"/>
            <a:ext cx="6637467" cy="48965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 Три термина, которые вы        узнали на уроке.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 Один экономический закон.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 Одна  формула расчета.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3016"/>
            <a:ext cx="428625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4494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996521" cy="144015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Домашнее задание:</a:t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для всех: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8064896" cy="381642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Ваша семья относится к семьям, склонным к потреблению или сбережению? Расчет по формуле.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Ваша семья относится к семьям с фиксированными, переменными или смешанными доходами? Почему?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По желанию</a:t>
            </a:r>
            <a:r>
              <a:rPr lang="ru-RU" sz="3200" dirty="0" smtClean="0">
                <a:solidFill>
                  <a:srgbClr val="C00000"/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 ПРОЕКТ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(в течение 1 недели) </a:t>
            </a:r>
            <a:r>
              <a:rPr lang="ru-RU" sz="3200" i="1" dirty="0" smtClean="0">
                <a:solidFill>
                  <a:srgbClr val="C00000"/>
                </a:solidFill>
              </a:rPr>
              <a:t>или  </a:t>
            </a:r>
            <a:r>
              <a:rPr lang="ru-RU" sz="3200" b="1" dirty="0" smtClean="0">
                <a:solidFill>
                  <a:srgbClr val="C00000"/>
                </a:solidFill>
              </a:rPr>
              <a:t>мини-сочинение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678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79646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243408"/>
            <a:ext cx="1143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73" y="1340768"/>
            <a:ext cx="2809299" cy="259228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 состоятельных домах работали экономки, которые ведали хозяйством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8934aa8312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5"/>
            <a:ext cx="52565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764704"/>
            <a:ext cx="6636481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«Бюджет»-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переводе со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старонормандского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«денежная сумка» - …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7687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37468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 семьи: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3789040"/>
            <a:ext cx="7560840" cy="259228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денежные          натуральные     предоставление льгот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331640" y="2106960"/>
            <a:ext cx="720080" cy="1152128"/>
          </a:xfrm>
          <a:prstGeom prst="downArrow">
            <a:avLst>
              <a:gd name="adj1" fmla="val 552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07904" y="2106960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75014" y="2106960"/>
            <a:ext cx="889273" cy="1152128"/>
          </a:xfrm>
          <a:prstGeom prst="downArrow">
            <a:avLst>
              <a:gd name="adj1" fmla="val 435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46194"/>
            <a:ext cx="4032448" cy="25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7"/>
            <a:ext cx="6564472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Семейные доходы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91926"/>
              </p:ext>
            </p:extLst>
          </p:nvPr>
        </p:nvGraphicFramePr>
        <p:xfrm>
          <a:off x="611560" y="1427480"/>
          <a:ext cx="7920880" cy="450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272"/>
                <a:gridCol w="3948608"/>
              </a:tblGrid>
              <a:tr h="717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 производства: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приносимых доходов:</a:t>
                      </a:r>
                      <a:endParaRPr lang="ru-RU" dirty="0"/>
                    </a:p>
                  </a:txBody>
                  <a:tcPr/>
                </a:tc>
              </a:tr>
              <a:tr h="717629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 наемного работника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717629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 предпринимателя и капитал фирмы, созданный за счет его собственных средств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71762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Производственный капитал фирмы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717629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 (природные ресурсы)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717629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2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836713"/>
            <a:ext cx="6637468" cy="12241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08912" cy="437483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постоянные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           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переменные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единовременные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71900" y="1268760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671900" y="2996952"/>
            <a:ext cx="12961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74393" y="484056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6388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764705"/>
            <a:ext cx="6637468" cy="108011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Типы семей: 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424935" cy="460851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Семьи с фиксированными доходами.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Семьи с переменными доходами.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Семьи со смешанными доходами.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15408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8072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</a:rPr>
              <a:t>Работа по группам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410</TotalTime>
  <Words>489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Остин</vt:lpstr>
      <vt:lpstr>1_Оформление по умолчанию</vt:lpstr>
      <vt:lpstr>             СЕМЕЙНАЯ ЭКОНОМИКА </vt:lpstr>
      <vt:lpstr>Презентация PowerPoint</vt:lpstr>
      <vt:lpstr>Раньше в состоятельных домах работали экономки, которые ведали хозяйством</vt:lpstr>
      <vt:lpstr>«Бюджет»- в переводе со старонормандского- «денежная сумка» - …</vt:lpstr>
      <vt:lpstr>    Доходы семьи: </vt:lpstr>
      <vt:lpstr>Семейные доходы</vt:lpstr>
      <vt:lpstr>    </vt:lpstr>
      <vt:lpstr>Типы семей: </vt:lpstr>
      <vt:lpstr>Работа по группам</vt:lpstr>
      <vt:lpstr>Презентация PowerPoint</vt:lpstr>
      <vt:lpstr>Презентация PowerPoint</vt:lpstr>
      <vt:lpstr>     Вопросы: 1. Переменный или фиксированный доход у семьи? Почему? 2. Семья склонна к потреблению или к сбережению? Почему?  3. Что  такое смешанный доход? 4. Какая семья с переменными или с фиксированными доходами страдает от инфляции больше? Почему?   </vt:lpstr>
      <vt:lpstr>Среднемировые показатели:</vt:lpstr>
      <vt:lpstr>Типы семей: </vt:lpstr>
      <vt:lpstr>Структура расходов семей  в развитых странах мира:</vt:lpstr>
      <vt:lpstr>Сравнение расходов в развитых и развивающихся странах (1 день):</vt:lpstr>
      <vt:lpstr>Презентация PowerPoint</vt:lpstr>
      <vt:lpstr>Презентация PowerPoint</vt:lpstr>
      <vt:lpstr>ВОПРОСЫ:</vt:lpstr>
      <vt:lpstr>        Домашнее задание: для всех: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2015-11-09T16:52:02Z</dcterms:created>
  <dcterms:modified xsi:type="dcterms:W3CDTF">2015-12-06T13:33:35Z</dcterms:modified>
</cp:coreProperties>
</file>